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2" r:id="rId6"/>
    <p:sldId id="263" r:id="rId7"/>
    <p:sldId id="259" r:id="rId8"/>
    <p:sldId id="264" r:id="rId9"/>
    <p:sldId id="265" r:id="rId10"/>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66"/>
    <a:srgbClr val="33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F57003-0717-4066-B0C0-E05E3762B4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3599F1-A054-4DA4-B5F9-99C9E9EFB25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5D71A1-D748-463D-B3BE-E46E16ACEE0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DDD0BF-069D-4B0D-8FBA-781CF9CAEF5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91635A-47E3-4E8D-9A7D-C59A650752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72197D-477D-4817-BF62-9B00A81DFC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9FB5B5-406A-4784-A298-319B5CEA78C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AA9AEE1-E37A-4A0D-ADDF-30E6DDC421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50D1-3D63-44E3-B1CD-00D6A8E179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888679-D3C0-4A77-89B4-F3BDB576E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8EC481-9E2D-44D2-9A8C-254462EEF9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50F3B671-B3AA-409C-9716-5999783F9F0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endParaRPr lang="en-US" smtClean="0"/>
          </a:p>
        </p:txBody>
      </p:sp>
      <p:sp>
        <p:nvSpPr>
          <p:cNvPr id="2051" name="Rectangle 3"/>
          <p:cNvSpPr>
            <a:spLocks noGrp="1" noChangeArrowheads="1"/>
          </p:cNvSpPr>
          <p:nvPr>
            <p:ph type="subTitle" idx="1"/>
          </p:nvPr>
        </p:nvSpPr>
        <p:spPr/>
        <p:txBody>
          <a:bodyPr/>
          <a:lstStyle/>
          <a:p>
            <a:pPr eaLnBrk="1" hangingPunct="1"/>
            <a:endParaRPr lang="en-US" smtClean="0"/>
          </a:p>
        </p:txBody>
      </p:sp>
      <p:pic>
        <p:nvPicPr>
          <p:cNvPr id="2052" name="Picture 11" descr="dong ban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053" name="WordArt 12"/>
          <p:cNvSpPr>
            <a:spLocks noChangeArrowheads="1" noChangeShapeType="1" noTextEdit="1"/>
          </p:cNvSpPr>
          <p:nvPr/>
        </p:nvSpPr>
        <p:spPr bwMode="auto">
          <a:xfrm>
            <a:off x="2743200" y="685800"/>
            <a:ext cx="3733800" cy="1371600"/>
          </a:xfrm>
          <a:prstGeom prst="rect">
            <a:avLst/>
          </a:prstGeom>
        </p:spPr>
        <p:txBody>
          <a:bodyPr wrap="none" fromWordArt="1">
            <a:prstTxWarp prst="textDoubleWave1">
              <a:avLst>
                <a:gd name="adj1" fmla="val 6500"/>
                <a:gd name="adj2" fmla="val 0"/>
              </a:avLst>
            </a:prstTxWarp>
          </a:bodyPr>
          <a:lstStyle/>
          <a:p>
            <a:pPr algn="ctr"/>
            <a:r>
              <a:rPr lang="en-US" sz="3200" kern="10" spc="-320">
                <a:ln w="12700">
                  <a:solidFill>
                    <a:srgbClr val="000099"/>
                  </a:solidFill>
                  <a:round/>
                  <a:headEnd/>
                  <a:tailEnd/>
                </a:ln>
                <a:solidFill>
                  <a:srgbClr val="FF0000"/>
                </a:solidFill>
                <a:effectLst>
                  <a:outerShdw dist="125724" dir="18900000" algn="ctr" rotWithShape="0">
                    <a:srgbClr val="000099"/>
                  </a:outerShdw>
                </a:effectLst>
                <a:latin typeface="Arial"/>
                <a:cs typeface="Arial"/>
              </a:rPr>
              <a:t>Địa lí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457200" y="1905000"/>
            <a:ext cx="8229600" cy="4221163"/>
          </a:xfrm>
        </p:spPr>
        <p:txBody>
          <a:bodyPr/>
          <a:lstStyle/>
          <a:p>
            <a:pPr eaLnBrk="1" hangingPunct="1">
              <a:buFontTx/>
              <a:buNone/>
            </a:pPr>
            <a:r>
              <a:rPr lang="en-US" sz="2800" smtClean="0"/>
              <a:t>Câu hỏi:</a:t>
            </a:r>
          </a:p>
          <a:p>
            <a:pPr eaLnBrk="1" hangingPunct="1">
              <a:buFontTx/>
              <a:buNone/>
            </a:pPr>
            <a:r>
              <a:rPr lang="en-US" sz="2800" smtClean="0"/>
              <a:t>  Khi tìm hiểu về miền núi và trung du chúng ta đã học những vùng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5">
                                            <p:txEl>
                                              <p:pRg st="1" end="1"/>
                                            </p:txEl>
                                          </p:spTgt>
                                        </p:tgtEl>
                                        <p:attrNameLst>
                                          <p:attrName>style.visibility</p:attrName>
                                        </p:attrNameLst>
                                      </p:cBhvr>
                                      <p:to>
                                        <p:strVal val="visible"/>
                                      </p:to>
                                    </p:set>
                                    <p:animEffect transition="in" filter="blinds(horizontal)">
                                      <p:cBhvr>
                                        <p:cTn id="7" dur="500"/>
                                        <p:tgtEl>
                                          <p:spTgt spid="51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eaLnBrk="1" hangingPunct="1">
              <a:buFontTx/>
              <a:buNone/>
            </a:pPr>
            <a:r>
              <a:rPr lang="en-US" smtClean="0"/>
              <a:t>                  </a:t>
            </a:r>
            <a:r>
              <a:rPr lang="en-US" sz="3600" smtClean="0">
                <a:solidFill>
                  <a:srgbClr val="3333FF"/>
                </a:solidFill>
              </a:rPr>
              <a:t>ĐỒNG BẰNG BẮC BỘ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in)">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609600"/>
          </a:xfrm>
        </p:spPr>
        <p:txBody>
          <a:bodyPr/>
          <a:lstStyle/>
          <a:p>
            <a:pPr eaLnBrk="1" hangingPunct="1"/>
            <a:r>
              <a:rPr lang="en-US" sz="2000" smtClean="0"/>
              <a:t>Hoạt động 1:Tìm hiểu vị trí, hình dạng của đồng bằng Bắc Bộ</a:t>
            </a:r>
          </a:p>
        </p:txBody>
      </p:sp>
      <p:pic>
        <p:nvPicPr>
          <p:cNvPr id="10244" name="Picture 4" descr="Luoc do dong bang Bac Bo"/>
          <p:cNvPicPr>
            <a:picLocks noChangeAspect="1" noChangeArrowheads="1"/>
          </p:cNvPicPr>
          <p:nvPr>
            <p:ph type="body" sz="half" idx="4294967295"/>
          </p:nvPr>
        </p:nvPicPr>
        <p:blipFill>
          <a:blip r:embed="rId2"/>
          <a:srcRect/>
          <a:stretch>
            <a:fillRect/>
          </a:stretch>
        </p:blipFill>
        <p:spPr>
          <a:xfrm>
            <a:off x="228600" y="609600"/>
            <a:ext cx="4191000" cy="2895600"/>
          </a:xfrm>
          <a:noFill/>
          <a:ln>
            <a:solidFill>
              <a:srgbClr val="FF0066"/>
            </a:solidFill>
          </a:ln>
        </p:spPr>
      </p:pic>
      <p:pic>
        <p:nvPicPr>
          <p:cNvPr id="10245" name="Picture 5" descr="Ban do"/>
          <p:cNvPicPr>
            <a:picLocks noChangeAspect="1" noChangeArrowheads="1"/>
          </p:cNvPicPr>
          <p:nvPr/>
        </p:nvPicPr>
        <p:blipFill>
          <a:blip r:embed="rId3"/>
          <a:srcRect/>
          <a:stretch>
            <a:fillRect/>
          </a:stretch>
        </p:blipFill>
        <p:spPr bwMode="auto">
          <a:xfrm>
            <a:off x="4800600" y="609600"/>
            <a:ext cx="4038600" cy="5791200"/>
          </a:xfrm>
          <a:prstGeom prst="rect">
            <a:avLst/>
          </a:prstGeom>
          <a:noFill/>
          <a:ln w="9525">
            <a:solidFill>
              <a:srgbClr val="2B9095"/>
            </a:solidFill>
            <a:miter lim="800000"/>
            <a:headEnd/>
            <a:tailEnd/>
          </a:ln>
        </p:spPr>
      </p:pic>
      <p:sp>
        <p:nvSpPr>
          <p:cNvPr id="10247" name="Rectangle 7"/>
          <p:cNvSpPr>
            <a:spLocks noChangeArrowheads="1"/>
          </p:cNvSpPr>
          <p:nvPr/>
        </p:nvSpPr>
        <p:spPr bwMode="auto">
          <a:xfrm>
            <a:off x="152400" y="3657600"/>
            <a:ext cx="4495800" cy="584200"/>
          </a:xfrm>
          <a:prstGeom prst="rect">
            <a:avLst/>
          </a:prstGeom>
          <a:noFill/>
          <a:ln w="9525">
            <a:noFill/>
            <a:miter lim="800000"/>
            <a:headEnd/>
            <a:tailEnd/>
          </a:ln>
          <a:effectLst/>
        </p:spPr>
        <p:txBody>
          <a:bodyPr>
            <a:spAutoFit/>
          </a:bodyPr>
          <a:lstStyle/>
          <a:p>
            <a:pPr>
              <a:spcBef>
                <a:spcPct val="50000"/>
              </a:spcBef>
            </a:pPr>
            <a:r>
              <a:rPr lang="en-US"/>
              <a:t>1/Chỉ vị trí đồng bằng Bắc Bộ trên bản đồ Địa lí tự nhiên Việt Nam.</a:t>
            </a:r>
          </a:p>
        </p:txBody>
      </p:sp>
      <p:sp>
        <p:nvSpPr>
          <p:cNvPr id="10248" name="Rectangle 8"/>
          <p:cNvSpPr>
            <a:spLocks noChangeArrowheads="1"/>
          </p:cNvSpPr>
          <p:nvPr/>
        </p:nvSpPr>
        <p:spPr bwMode="auto">
          <a:xfrm>
            <a:off x="228600" y="5105400"/>
            <a:ext cx="4238625" cy="338138"/>
          </a:xfrm>
          <a:prstGeom prst="rect">
            <a:avLst/>
          </a:prstGeom>
          <a:noFill/>
          <a:ln w="9525">
            <a:noFill/>
            <a:miter lim="800000"/>
            <a:headEnd/>
            <a:tailEnd/>
          </a:ln>
          <a:effectLst/>
        </p:spPr>
        <p:txBody>
          <a:bodyPr>
            <a:spAutoFit/>
          </a:bodyPr>
          <a:lstStyle/>
          <a:p>
            <a:pPr>
              <a:spcBef>
                <a:spcPct val="50000"/>
              </a:spcBef>
            </a:pPr>
            <a:r>
              <a:rPr lang="en-US"/>
              <a:t>2/Đồng bằng Bắc Bộ có dạng giống hình gì ?</a:t>
            </a:r>
          </a:p>
        </p:txBody>
      </p:sp>
      <p:sp>
        <p:nvSpPr>
          <p:cNvPr id="10249" name="Rectangle 9"/>
          <p:cNvSpPr>
            <a:spLocks noChangeArrowheads="1"/>
          </p:cNvSpPr>
          <p:nvPr/>
        </p:nvSpPr>
        <p:spPr bwMode="auto">
          <a:xfrm>
            <a:off x="228600" y="4419600"/>
            <a:ext cx="4054475" cy="584200"/>
          </a:xfrm>
          <a:prstGeom prst="rect">
            <a:avLst/>
          </a:prstGeom>
          <a:noFill/>
          <a:ln w="9525">
            <a:noFill/>
            <a:miter lim="800000"/>
            <a:headEnd/>
            <a:tailEnd/>
          </a:ln>
          <a:effectLst/>
        </p:spPr>
        <p:txBody>
          <a:bodyPr>
            <a:spAutoFit/>
          </a:bodyPr>
          <a:lstStyle/>
          <a:p>
            <a:r>
              <a:rPr lang="en-US" sz="1400">
                <a:solidFill>
                  <a:srgbClr val="FF0066"/>
                </a:solidFill>
              </a:rPr>
              <a:t>- </a:t>
            </a:r>
            <a:r>
              <a:rPr lang="en-US">
                <a:solidFill>
                  <a:srgbClr val="FF0066"/>
                </a:solidFill>
              </a:rPr>
              <a:t>Đồng bằng Bắc Bộ nằm ở phía Bắc nước ta</a:t>
            </a:r>
          </a:p>
        </p:txBody>
      </p:sp>
      <p:sp>
        <p:nvSpPr>
          <p:cNvPr id="10250" name="Rectangle 10"/>
          <p:cNvSpPr>
            <a:spLocks noChangeArrowheads="1"/>
          </p:cNvSpPr>
          <p:nvPr/>
        </p:nvSpPr>
        <p:spPr bwMode="auto">
          <a:xfrm>
            <a:off x="152400" y="5715000"/>
            <a:ext cx="4419600" cy="584200"/>
          </a:xfrm>
          <a:prstGeom prst="rect">
            <a:avLst/>
          </a:prstGeom>
          <a:noFill/>
          <a:ln w="9525">
            <a:noFill/>
            <a:miter lim="800000"/>
            <a:headEnd/>
            <a:tailEnd/>
          </a:ln>
          <a:effectLst/>
        </p:spPr>
        <p:txBody>
          <a:bodyPr>
            <a:spAutoFit/>
          </a:bodyPr>
          <a:lstStyle/>
          <a:p>
            <a:r>
              <a:rPr lang="en-US" sz="1400">
                <a:solidFill>
                  <a:srgbClr val="FF0066"/>
                </a:solidFill>
              </a:rPr>
              <a:t>- </a:t>
            </a:r>
            <a:r>
              <a:rPr lang="en-US">
                <a:solidFill>
                  <a:srgbClr val="FF0066"/>
                </a:solidFill>
              </a:rPr>
              <a:t>Đồng bằng Bắc Bộ có dạng hình tam giác với đỉnh ở Việt Trì, cạnh đáy là đường bờ biển.</a:t>
            </a:r>
          </a:p>
        </p:txBody>
      </p:sp>
      <p:sp>
        <p:nvSpPr>
          <p:cNvPr id="5129" name="Text Box 11"/>
          <p:cNvSpPr txBox="1">
            <a:spLocks noChangeArrowheads="1"/>
          </p:cNvSpPr>
          <p:nvPr/>
        </p:nvSpPr>
        <p:spPr bwMode="auto">
          <a:xfrm>
            <a:off x="5257800" y="6545263"/>
            <a:ext cx="3581400" cy="307975"/>
          </a:xfrm>
          <a:prstGeom prst="rect">
            <a:avLst/>
          </a:prstGeom>
          <a:noFill/>
          <a:ln w="9525">
            <a:noFill/>
            <a:miter lim="800000"/>
            <a:headEnd/>
            <a:tailEnd/>
          </a:ln>
          <a:effectLst/>
        </p:spPr>
        <p:txBody>
          <a:bodyPr>
            <a:spAutoFit/>
          </a:bodyPr>
          <a:lstStyle/>
          <a:p>
            <a:pPr>
              <a:spcBef>
                <a:spcPct val="50000"/>
              </a:spcBef>
            </a:pPr>
            <a:endParaRPr lang="en-US" sz="1400"/>
          </a:p>
        </p:txBody>
      </p:sp>
      <p:sp>
        <p:nvSpPr>
          <p:cNvPr id="10252" name="Text Box 12"/>
          <p:cNvSpPr txBox="1">
            <a:spLocks noChangeArrowheads="1"/>
          </p:cNvSpPr>
          <p:nvPr/>
        </p:nvSpPr>
        <p:spPr bwMode="auto">
          <a:xfrm>
            <a:off x="4953000" y="6400800"/>
            <a:ext cx="3733800" cy="307975"/>
          </a:xfrm>
          <a:prstGeom prst="rect">
            <a:avLst/>
          </a:prstGeom>
          <a:noFill/>
          <a:ln w="9525">
            <a:noFill/>
            <a:miter lim="800000"/>
            <a:headEnd/>
            <a:tailEnd/>
          </a:ln>
          <a:effectLst/>
        </p:spPr>
        <p:txBody>
          <a:bodyPr>
            <a:spAutoFit/>
          </a:bodyPr>
          <a:lstStyle/>
          <a:p>
            <a:pPr>
              <a:spcBef>
                <a:spcPct val="50000"/>
              </a:spcBef>
            </a:pPr>
            <a:r>
              <a:rPr lang="en-US" sz="1400"/>
              <a:t>Bản đồ địa lí tự nhiên Việt Nam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linds(horizontal)">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box(in)">
                                      <p:cBhvr>
                                        <p:cTn id="12" dur="500"/>
                                        <p:tgtEl>
                                          <p:spTgt spid="10245"/>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0252"/>
                                        </p:tgtEl>
                                        <p:attrNameLst>
                                          <p:attrName>style.visibility</p:attrName>
                                        </p:attrNameLst>
                                      </p:cBhvr>
                                      <p:to>
                                        <p:strVal val="visible"/>
                                      </p:to>
                                    </p:set>
                                    <p:animEffect transition="in" filter="box(in)">
                                      <p:cBhvr>
                                        <p:cTn id="15" dur="500"/>
                                        <p:tgtEl>
                                          <p:spTgt spid="1025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247"/>
                                        </p:tgtEl>
                                        <p:attrNameLst>
                                          <p:attrName>style.visibility</p:attrName>
                                        </p:attrNameLst>
                                      </p:cBhvr>
                                      <p:to>
                                        <p:strVal val="visible"/>
                                      </p:to>
                                    </p:set>
                                    <p:animEffect transition="in" filter="blinds(horizontal)">
                                      <p:cBhvr>
                                        <p:cTn id="20" dur="500"/>
                                        <p:tgtEl>
                                          <p:spTgt spid="1024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0249"/>
                                        </p:tgtEl>
                                        <p:attrNameLst>
                                          <p:attrName>style.visibility</p:attrName>
                                        </p:attrNameLst>
                                      </p:cBhvr>
                                      <p:to>
                                        <p:strVal val="visible"/>
                                      </p:to>
                                    </p:set>
                                    <p:animEffect transition="in" filter="box(in)">
                                      <p:cBhvr>
                                        <p:cTn id="25" dur="500"/>
                                        <p:tgtEl>
                                          <p:spTgt spid="1024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248"/>
                                        </p:tgtEl>
                                        <p:attrNameLst>
                                          <p:attrName>style.visibility</p:attrName>
                                        </p:attrNameLst>
                                      </p:cBhvr>
                                      <p:to>
                                        <p:strVal val="visible"/>
                                      </p:to>
                                    </p:set>
                                    <p:animEffect transition="in" filter="blinds(horizontal)">
                                      <p:cBhvr>
                                        <p:cTn id="30" dur="500"/>
                                        <p:tgtEl>
                                          <p:spTgt spid="1024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0250"/>
                                        </p:tgtEl>
                                        <p:attrNameLst>
                                          <p:attrName>style.visibility</p:attrName>
                                        </p:attrNameLst>
                                      </p:cBhvr>
                                      <p:to>
                                        <p:strVal val="visible"/>
                                      </p:to>
                                    </p:set>
                                    <p:animEffect transition="in" filter="box(in)">
                                      <p:cBhvr>
                                        <p:cTn id="35"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p:bldP spid="10248" grpId="0"/>
      <p:bldP spid="10249" grpId="0"/>
      <p:bldP spid="10250" grpId="0"/>
      <p:bldP spid="1025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400050"/>
          </a:xfrm>
          <a:prstGeom prst="rect">
            <a:avLst/>
          </a:prstGeom>
          <a:noFill/>
          <a:ln w="9525">
            <a:noFill/>
            <a:miter lim="800000"/>
            <a:headEnd/>
            <a:tailEnd/>
          </a:ln>
          <a:effectLst/>
        </p:spPr>
        <p:txBody>
          <a:bodyPr>
            <a:spAutoFit/>
          </a:bodyPr>
          <a:lstStyle/>
          <a:p>
            <a:pPr>
              <a:spcBef>
                <a:spcPct val="50000"/>
              </a:spcBef>
            </a:pPr>
            <a:r>
              <a:rPr lang="en-US" sz="2000" b="1" u="sng"/>
              <a:t>Hoạt động 2</a:t>
            </a:r>
            <a:r>
              <a:rPr lang="en-US" sz="2000"/>
              <a:t> : Sự hình thành, diện tích, địa hình đồng bằng Bắc Bộ</a:t>
            </a:r>
          </a:p>
        </p:txBody>
      </p:sp>
      <p:sp>
        <p:nvSpPr>
          <p:cNvPr id="15363" name="Text Box 3"/>
          <p:cNvSpPr txBox="1">
            <a:spLocks noChangeArrowheads="1"/>
          </p:cNvSpPr>
          <p:nvPr/>
        </p:nvSpPr>
        <p:spPr bwMode="auto">
          <a:xfrm>
            <a:off x="0" y="685800"/>
            <a:ext cx="7162800" cy="400050"/>
          </a:xfrm>
          <a:prstGeom prst="rect">
            <a:avLst/>
          </a:prstGeom>
          <a:noFill/>
          <a:ln w="9525">
            <a:noFill/>
            <a:miter lim="800000"/>
            <a:headEnd/>
            <a:tailEnd/>
          </a:ln>
          <a:effectLst/>
        </p:spPr>
        <p:txBody>
          <a:bodyPr>
            <a:spAutoFit/>
          </a:bodyPr>
          <a:lstStyle/>
          <a:p>
            <a:pPr>
              <a:spcBef>
                <a:spcPct val="50000"/>
              </a:spcBef>
            </a:pPr>
            <a:r>
              <a:rPr lang="en-US" sz="2000"/>
              <a:t>1/Đồng bằng Bắc Bộ do phù sa sông nào bồi đắp ?</a:t>
            </a:r>
          </a:p>
        </p:txBody>
      </p:sp>
      <p:sp>
        <p:nvSpPr>
          <p:cNvPr id="15364" name="Text Box 4"/>
          <p:cNvSpPr txBox="1">
            <a:spLocks noChangeArrowheads="1"/>
          </p:cNvSpPr>
          <p:nvPr/>
        </p:nvSpPr>
        <p:spPr bwMode="auto">
          <a:xfrm>
            <a:off x="381000" y="1143000"/>
            <a:ext cx="8763000" cy="400050"/>
          </a:xfrm>
          <a:prstGeom prst="rect">
            <a:avLst/>
          </a:prstGeom>
          <a:noFill/>
          <a:ln w="9525">
            <a:noFill/>
            <a:miter lim="800000"/>
            <a:headEnd/>
            <a:tailEnd/>
          </a:ln>
          <a:effectLst/>
        </p:spPr>
        <p:txBody>
          <a:bodyPr>
            <a:spAutoFit/>
          </a:bodyPr>
          <a:lstStyle/>
          <a:p>
            <a:pPr>
              <a:spcBef>
                <a:spcPct val="50000"/>
              </a:spcBef>
            </a:pPr>
            <a:r>
              <a:rPr lang="en-US" sz="2000">
                <a:solidFill>
                  <a:srgbClr val="FF0066"/>
                </a:solidFill>
              </a:rPr>
              <a:t>- Đồng bằng Bắc Bộ do phù sa sông Hồng và sông Thái Bình bồi đắp</a:t>
            </a:r>
          </a:p>
        </p:txBody>
      </p:sp>
      <p:sp>
        <p:nvSpPr>
          <p:cNvPr id="15365" name="Text Box 5"/>
          <p:cNvSpPr txBox="1">
            <a:spLocks noChangeArrowheads="1"/>
          </p:cNvSpPr>
          <p:nvPr/>
        </p:nvSpPr>
        <p:spPr bwMode="auto">
          <a:xfrm>
            <a:off x="0" y="1905000"/>
            <a:ext cx="9144000" cy="708025"/>
          </a:xfrm>
          <a:prstGeom prst="rect">
            <a:avLst/>
          </a:prstGeom>
          <a:noFill/>
          <a:ln w="9525">
            <a:noFill/>
            <a:miter lim="800000"/>
            <a:headEnd/>
            <a:tailEnd/>
          </a:ln>
          <a:effectLst/>
        </p:spPr>
        <p:txBody>
          <a:bodyPr>
            <a:spAutoFit/>
          </a:bodyPr>
          <a:lstStyle/>
          <a:p>
            <a:pPr>
              <a:spcBef>
                <a:spcPct val="50000"/>
              </a:spcBef>
            </a:pPr>
            <a:r>
              <a:rPr lang="en-US" sz="2000"/>
              <a:t>2/Đồng bằng Bắc Bộ có diện tích lớn thứ mấy trong các đồng bằng của nước ta ? Diện tích khoảng bao nhiêu ?</a:t>
            </a:r>
          </a:p>
        </p:txBody>
      </p:sp>
      <p:sp>
        <p:nvSpPr>
          <p:cNvPr id="15366" name="Text Box 6"/>
          <p:cNvSpPr txBox="1">
            <a:spLocks noChangeArrowheads="1"/>
          </p:cNvSpPr>
          <p:nvPr/>
        </p:nvSpPr>
        <p:spPr bwMode="auto">
          <a:xfrm>
            <a:off x="381000" y="2590800"/>
            <a:ext cx="8610600" cy="708025"/>
          </a:xfrm>
          <a:prstGeom prst="rect">
            <a:avLst/>
          </a:prstGeom>
          <a:noFill/>
          <a:ln w="9525">
            <a:noFill/>
            <a:miter lim="800000"/>
            <a:headEnd/>
            <a:tailEnd/>
          </a:ln>
          <a:effectLst/>
        </p:spPr>
        <p:txBody>
          <a:bodyPr>
            <a:spAutoFit/>
          </a:bodyPr>
          <a:lstStyle/>
          <a:p>
            <a:pPr>
              <a:spcBef>
                <a:spcPct val="50000"/>
              </a:spcBef>
            </a:pPr>
            <a:r>
              <a:rPr lang="en-US" sz="2000">
                <a:solidFill>
                  <a:srgbClr val="FF0066"/>
                </a:solidFill>
              </a:rPr>
              <a:t>- Đồng bằng Bắc Bộ có diện tích lớn thứ hai của nước ta.Diện tích của đồng bằng rộng khoảng 15.000km</a:t>
            </a:r>
            <a:r>
              <a:rPr lang="en-US" sz="2000" baseline="30000">
                <a:solidFill>
                  <a:srgbClr val="FF0066"/>
                </a:solidFill>
              </a:rPr>
              <a:t>2</a:t>
            </a:r>
            <a:endParaRPr lang="en-US" sz="2000">
              <a:solidFill>
                <a:srgbClr val="FF0066"/>
              </a:solidFill>
            </a:endParaRPr>
          </a:p>
        </p:txBody>
      </p:sp>
      <p:pic>
        <p:nvPicPr>
          <p:cNvPr id="15367" name="Picture 7" descr="Canh dong bang Bac Bo"/>
          <p:cNvPicPr>
            <a:picLocks noChangeAspect="1" noChangeArrowheads="1"/>
          </p:cNvPicPr>
          <p:nvPr/>
        </p:nvPicPr>
        <p:blipFill>
          <a:blip r:embed="rId2"/>
          <a:srcRect/>
          <a:stretch>
            <a:fillRect/>
          </a:stretch>
        </p:blipFill>
        <p:spPr bwMode="auto">
          <a:xfrm>
            <a:off x="4953000" y="3352800"/>
            <a:ext cx="4038600" cy="3352800"/>
          </a:xfrm>
          <a:prstGeom prst="rect">
            <a:avLst/>
          </a:prstGeom>
          <a:noFill/>
          <a:ln w="9525">
            <a:solidFill>
              <a:srgbClr val="CC66FF"/>
            </a:solidFill>
            <a:miter lim="800000"/>
            <a:headEnd/>
            <a:tailEnd/>
          </a:ln>
        </p:spPr>
      </p:pic>
      <p:sp>
        <p:nvSpPr>
          <p:cNvPr id="15368" name="Text Box 8"/>
          <p:cNvSpPr txBox="1">
            <a:spLocks noChangeArrowheads="1"/>
          </p:cNvSpPr>
          <p:nvPr/>
        </p:nvSpPr>
        <p:spPr bwMode="auto">
          <a:xfrm>
            <a:off x="0" y="3657600"/>
            <a:ext cx="4724400" cy="708025"/>
          </a:xfrm>
          <a:prstGeom prst="rect">
            <a:avLst/>
          </a:prstGeom>
          <a:noFill/>
          <a:ln w="9525">
            <a:noFill/>
            <a:miter lim="800000"/>
            <a:headEnd/>
            <a:tailEnd/>
          </a:ln>
          <a:effectLst/>
        </p:spPr>
        <p:txBody>
          <a:bodyPr>
            <a:spAutoFit/>
          </a:bodyPr>
          <a:lstStyle/>
          <a:p>
            <a:pPr>
              <a:spcBef>
                <a:spcPct val="50000"/>
              </a:spcBef>
            </a:pPr>
            <a:r>
              <a:rPr lang="en-US" sz="2000"/>
              <a:t>3/Địa hình của đồng bằng Bắc Bộ có đặc điểm gì?</a:t>
            </a:r>
          </a:p>
        </p:txBody>
      </p:sp>
      <p:sp>
        <p:nvSpPr>
          <p:cNvPr id="15369" name="Text Box 9"/>
          <p:cNvSpPr txBox="1">
            <a:spLocks noChangeArrowheads="1"/>
          </p:cNvSpPr>
          <p:nvPr/>
        </p:nvSpPr>
        <p:spPr bwMode="auto">
          <a:xfrm>
            <a:off x="381000" y="4495800"/>
            <a:ext cx="4648200" cy="1016000"/>
          </a:xfrm>
          <a:prstGeom prst="rect">
            <a:avLst/>
          </a:prstGeom>
          <a:noFill/>
          <a:ln w="9525">
            <a:noFill/>
            <a:miter lim="800000"/>
            <a:headEnd/>
            <a:tailEnd/>
          </a:ln>
          <a:effectLst/>
        </p:spPr>
        <p:txBody>
          <a:bodyPr>
            <a:spAutoFit/>
          </a:bodyPr>
          <a:lstStyle/>
          <a:p>
            <a:pPr>
              <a:spcBef>
                <a:spcPct val="50000"/>
              </a:spcBef>
            </a:pPr>
            <a:r>
              <a:rPr lang="en-US" sz="2000">
                <a:solidFill>
                  <a:srgbClr val="FF0066"/>
                </a:solidFill>
              </a:rPr>
              <a:t>- Đồng bằng có địa hình thấp, bằng phẳng, sông chảy ở đồng bằng thường uốn lượn quanh 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box(in)">
                                      <p:cBhvr>
                                        <p:cTn id="7" dur="500"/>
                                        <p:tgtEl>
                                          <p:spTgt spid="1536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5365"/>
                                        </p:tgtEl>
                                        <p:attrNameLst>
                                          <p:attrName>style.visibility</p:attrName>
                                        </p:attrNameLst>
                                      </p:cBhvr>
                                      <p:to>
                                        <p:strVal val="visible"/>
                                      </p:to>
                                    </p:set>
                                    <p:animEffect transition="in" filter="box(in)">
                                      <p:cBhvr>
                                        <p:cTn id="10" dur="500"/>
                                        <p:tgtEl>
                                          <p:spTgt spid="1536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5368"/>
                                        </p:tgtEl>
                                        <p:attrNameLst>
                                          <p:attrName>style.visibility</p:attrName>
                                        </p:attrNameLst>
                                      </p:cBhvr>
                                      <p:to>
                                        <p:strVal val="visible"/>
                                      </p:to>
                                    </p:set>
                                    <p:animEffect transition="in" filter="box(in)">
                                      <p:cBhvr>
                                        <p:cTn id="13" dur="500"/>
                                        <p:tgtEl>
                                          <p:spTgt spid="1536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5364"/>
                                        </p:tgtEl>
                                        <p:attrNameLst>
                                          <p:attrName>style.visibility</p:attrName>
                                        </p:attrNameLst>
                                      </p:cBhvr>
                                      <p:to>
                                        <p:strVal val="visible"/>
                                      </p:to>
                                    </p:set>
                                    <p:animEffect transition="in" filter="box(in)">
                                      <p:cBhvr>
                                        <p:cTn id="18" dur="500"/>
                                        <p:tgtEl>
                                          <p:spTgt spid="1536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5366"/>
                                        </p:tgtEl>
                                        <p:attrNameLst>
                                          <p:attrName>style.visibility</p:attrName>
                                        </p:attrNameLst>
                                      </p:cBhvr>
                                      <p:to>
                                        <p:strVal val="visible"/>
                                      </p:to>
                                    </p:set>
                                    <p:animEffect transition="in" filter="box(in)">
                                      <p:cBhvr>
                                        <p:cTn id="23" dur="500"/>
                                        <p:tgtEl>
                                          <p:spTgt spid="1536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15367"/>
                                        </p:tgtEl>
                                        <p:attrNameLst>
                                          <p:attrName>style.visibility</p:attrName>
                                        </p:attrNameLst>
                                      </p:cBhvr>
                                      <p:to>
                                        <p:strVal val="visible"/>
                                      </p:to>
                                    </p:set>
                                    <p:animEffect transition="in" filter="box(in)">
                                      <p:cBhvr>
                                        <p:cTn id="28" dur="500"/>
                                        <p:tgtEl>
                                          <p:spTgt spid="1536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369"/>
                                        </p:tgtEl>
                                        <p:attrNameLst>
                                          <p:attrName>style.visibility</p:attrName>
                                        </p:attrNameLst>
                                      </p:cBhvr>
                                      <p:to>
                                        <p:strVal val="visible"/>
                                      </p:to>
                                    </p:set>
                                    <p:animEffect transition="in" filter="blinds(horizontal)">
                                      <p:cBhvr>
                                        <p:cTn id="33" dur="500"/>
                                        <p:tgtEl>
                                          <p:spTgt spid="15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P spid="15365" grpId="0"/>
      <p:bldP spid="15366" grpId="0"/>
      <p:bldP spid="15368" grpId="0"/>
      <p:bldP spid="153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8915400" cy="400050"/>
          </a:xfrm>
          <a:prstGeom prst="rect">
            <a:avLst/>
          </a:prstGeom>
          <a:noFill/>
          <a:ln w="9525">
            <a:noFill/>
            <a:miter lim="800000"/>
            <a:headEnd/>
            <a:tailEnd/>
          </a:ln>
          <a:effectLst/>
        </p:spPr>
        <p:txBody>
          <a:bodyPr>
            <a:spAutoFit/>
          </a:bodyPr>
          <a:lstStyle/>
          <a:p>
            <a:pPr>
              <a:spcBef>
                <a:spcPct val="50000"/>
              </a:spcBef>
            </a:pPr>
            <a:r>
              <a:rPr lang="en-US" sz="2000" b="1" u="sng"/>
              <a:t>Hoạt động 3</a:t>
            </a:r>
            <a:r>
              <a:rPr lang="en-US" sz="2000"/>
              <a:t> :Tìm hiểu hệ thống sông ngòi ở đồng bằng Bắc Bộ</a:t>
            </a:r>
          </a:p>
        </p:txBody>
      </p:sp>
      <p:pic>
        <p:nvPicPr>
          <p:cNvPr id="16387" name="Picture 3" descr="Luoc do dong bang Bac Bo"/>
          <p:cNvPicPr>
            <a:picLocks noChangeAspect="1" noChangeArrowheads="1"/>
          </p:cNvPicPr>
          <p:nvPr/>
        </p:nvPicPr>
        <p:blipFill>
          <a:blip r:embed="rId2"/>
          <a:srcRect/>
          <a:stretch>
            <a:fillRect/>
          </a:stretch>
        </p:blipFill>
        <p:spPr bwMode="auto">
          <a:xfrm>
            <a:off x="228600" y="685800"/>
            <a:ext cx="4267200" cy="5410200"/>
          </a:xfrm>
          <a:prstGeom prst="rect">
            <a:avLst/>
          </a:prstGeom>
          <a:noFill/>
          <a:ln w="9525">
            <a:solidFill>
              <a:srgbClr val="0000FF"/>
            </a:solidFill>
            <a:miter lim="800000"/>
            <a:headEnd/>
            <a:tailEnd/>
          </a:ln>
        </p:spPr>
      </p:pic>
      <p:sp>
        <p:nvSpPr>
          <p:cNvPr id="16388" name="Text Box 4"/>
          <p:cNvSpPr txBox="1">
            <a:spLocks noChangeArrowheads="1"/>
          </p:cNvSpPr>
          <p:nvPr/>
        </p:nvSpPr>
        <p:spPr bwMode="auto">
          <a:xfrm>
            <a:off x="4572000" y="533400"/>
            <a:ext cx="4572000" cy="708025"/>
          </a:xfrm>
          <a:prstGeom prst="rect">
            <a:avLst/>
          </a:prstGeom>
          <a:noFill/>
          <a:ln w="9525">
            <a:noFill/>
            <a:miter lim="800000"/>
            <a:headEnd/>
            <a:tailEnd/>
          </a:ln>
          <a:effectLst/>
        </p:spPr>
        <p:txBody>
          <a:bodyPr>
            <a:spAutoFit/>
          </a:bodyPr>
          <a:lstStyle/>
          <a:p>
            <a:pPr>
              <a:spcBef>
                <a:spcPct val="50000"/>
              </a:spcBef>
            </a:pPr>
            <a:r>
              <a:rPr lang="en-US" sz="2000"/>
              <a:t>1/Kể tên các sông của đồng bằng Bắc Bộ</a:t>
            </a:r>
          </a:p>
        </p:txBody>
      </p:sp>
      <p:sp>
        <p:nvSpPr>
          <p:cNvPr id="16389" name="Text Box 5"/>
          <p:cNvSpPr txBox="1">
            <a:spLocks noChangeArrowheads="1"/>
          </p:cNvSpPr>
          <p:nvPr/>
        </p:nvSpPr>
        <p:spPr bwMode="auto">
          <a:xfrm>
            <a:off x="4572000" y="1371600"/>
            <a:ext cx="4572000" cy="1016000"/>
          </a:xfrm>
          <a:prstGeom prst="rect">
            <a:avLst/>
          </a:prstGeom>
          <a:noFill/>
          <a:ln w="9525">
            <a:noFill/>
            <a:miter lim="800000"/>
            <a:headEnd/>
            <a:tailEnd/>
          </a:ln>
          <a:effectLst/>
        </p:spPr>
        <p:txBody>
          <a:bodyPr>
            <a:spAutoFit/>
          </a:bodyPr>
          <a:lstStyle/>
          <a:p>
            <a:pPr>
              <a:spcBef>
                <a:spcPct val="50000"/>
              </a:spcBef>
            </a:pPr>
            <a:r>
              <a:rPr lang="en-US" sz="2000">
                <a:solidFill>
                  <a:srgbClr val="FF0066"/>
                </a:solidFill>
              </a:rPr>
              <a:t>    -Các sông của đồng bằng bắc Bộ :sông Cầu, sông đuống, sông Thái Bình, sông Hồng, sông Đáy.</a:t>
            </a:r>
          </a:p>
        </p:txBody>
      </p:sp>
      <p:sp>
        <p:nvSpPr>
          <p:cNvPr id="16390" name="Text Box 6"/>
          <p:cNvSpPr txBox="1">
            <a:spLocks noChangeArrowheads="1"/>
          </p:cNvSpPr>
          <p:nvPr/>
        </p:nvSpPr>
        <p:spPr bwMode="auto">
          <a:xfrm>
            <a:off x="4648200" y="2971800"/>
            <a:ext cx="4495800" cy="708025"/>
          </a:xfrm>
          <a:prstGeom prst="rect">
            <a:avLst/>
          </a:prstGeom>
          <a:noFill/>
          <a:ln w="9525">
            <a:noFill/>
            <a:miter lim="800000"/>
            <a:headEnd/>
            <a:tailEnd/>
          </a:ln>
          <a:effectLst/>
        </p:spPr>
        <p:txBody>
          <a:bodyPr>
            <a:spAutoFit/>
          </a:bodyPr>
          <a:lstStyle/>
          <a:p>
            <a:pPr>
              <a:spcBef>
                <a:spcPct val="50000"/>
              </a:spcBef>
            </a:pPr>
            <a:r>
              <a:rPr lang="en-US" sz="2000"/>
              <a:t>2/Em hãy tìm sông Hồng và sông Thái Bình trên lược đồ</a:t>
            </a:r>
          </a:p>
        </p:txBody>
      </p:sp>
      <p:sp>
        <p:nvSpPr>
          <p:cNvPr id="7175" name="Text Box 8"/>
          <p:cNvSpPr txBox="1">
            <a:spLocks noChangeArrowheads="1"/>
          </p:cNvSpPr>
          <p:nvPr/>
        </p:nvSpPr>
        <p:spPr bwMode="auto">
          <a:xfrm>
            <a:off x="4572000" y="4648200"/>
            <a:ext cx="4572000" cy="400050"/>
          </a:xfrm>
          <a:prstGeom prst="rect">
            <a:avLst/>
          </a:prstGeom>
          <a:noFill/>
          <a:ln w="9525">
            <a:noFill/>
            <a:miter lim="800000"/>
            <a:headEnd/>
            <a:tailEnd/>
          </a:ln>
          <a:effectLst/>
        </p:spPr>
        <p:txBody>
          <a:bodyPr>
            <a:spAutoFit/>
          </a:bodyPr>
          <a:lstStyle/>
          <a:p>
            <a:pPr>
              <a:spcBef>
                <a:spcPct val="50000"/>
              </a:spcBef>
            </a:pPr>
            <a:endParaRPr lang="en-US" sz="2000"/>
          </a:p>
        </p:txBody>
      </p:sp>
      <p:sp>
        <p:nvSpPr>
          <p:cNvPr id="7176" name="Text Box 9"/>
          <p:cNvSpPr txBox="1">
            <a:spLocks noChangeArrowheads="1"/>
          </p:cNvSpPr>
          <p:nvPr/>
        </p:nvSpPr>
        <p:spPr bwMode="auto">
          <a:xfrm>
            <a:off x="4572000" y="4038600"/>
            <a:ext cx="4572000" cy="400050"/>
          </a:xfrm>
          <a:prstGeom prst="rect">
            <a:avLst/>
          </a:prstGeom>
          <a:noFill/>
          <a:ln w="9525">
            <a:noFill/>
            <a:miter lim="800000"/>
            <a:headEnd/>
            <a:tailEnd/>
          </a:ln>
          <a:effectLst/>
        </p:spPr>
        <p:txBody>
          <a:bodyPr>
            <a:spAutoFit/>
          </a:bodyPr>
          <a:lstStyle/>
          <a:p>
            <a:pPr>
              <a:spcBef>
                <a:spcPct val="50000"/>
              </a:spcBef>
            </a:pPr>
            <a:r>
              <a:rPr lang="en-US" sz="2000">
                <a:solidFill>
                  <a:srgbClr val="FF0066"/>
                </a:solidFill>
              </a:rPr>
              <a:t>  </a:t>
            </a:r>
          </a:p>
        </p:txBody>
      </p:sp>
      <p:sp>
        <p:nvSpPr>
          <p:cNvPr id="7177" name="Text Box 10"/>
          <p:cNvSpPr txBox="1">
            <a:spLocks noChangeArrowheads="1"/>
          </p:cNvSpPr>
          <p:nvPr/>
        </p:nvSpPr>
        <p:spPr bwMode="auto">
          <a:xfrm>
            <a:off x="152400" y="6248400"/>
            <a:ext cx="4343400" cy="307975"/>
          </a:xfrm>
          <a:prstGeom prst="rect">
            <a:avLst/>
          </a:prstGeom>
          <a:noFill/>
          <a:ln w="9525">
            <a:noFill/>
            <a:miter lim="800000"/>
            <a:headEnd/>
            <a:tailEnd/>
          </a:ln>
          <a:effectLst/>
        </p:spPr>
        <p:txBody>
          <a:bodyPr>
            <a:spAutoFit/>
          </a:bodyPr>
          <a:lstStyle/>
          <a:p>
            <a:pPr>
              <a:spcBef>
                <a:spcPct val="50000"/>
              </a:spcBef>
            </a:pPr>
            <a:endParaRPr lang="en-US" sz="1400"/>
          </a:p>
        </p:txBody>
      </p:sp>
      <p:sp>
        <p:nvSpPr>
          <p:cNvPr id="16395" name="Text Box 11"/>
          <p:cNvSpPr txBox="1">
            <a:spLocks noChangeArrowheads="1"/>
          </p:cNvSpPr>
          <p:nvPr/>
        </p:nvSpPr>
        <p:spPr bwMode="auto">
          <a:xfrm>
            <a:off x="914400" y="6172200"/>
            <a:ext cx="3352800" cy="338138"/>
          </a:xfrm>
          <a:prstGeom prst="rect">
            <a:avLst/>
          </a:prstGeom>
          <a:noFill/>
          <a:ln w="9525">
            <a:noFill/>
            <a:miter lim="800000"/>
            <a:headEnd/>
            <a:tailEnd/>
          </a:ln>
          <a:effectLst/>
        </p:spPr>
        <p:txBody>
          <a:bodyPr>
            <a:spAutoFit/>
          </a:bodyPr>
          <a:lstStyle/>
          <a:p>
            <a:pPr>
              <a:spcBef>
                <a:spcPct val="50000"/>
              </a:spcBef>
            </a:pPr>
            <a:r>
              <a:rPr lang="en-US"/>
              <a:t>Lược đồ đồng bằng Bắc Bộ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box(in)">
                                      <p:cBhvr>
                                        <p:cTn id="7" dur="500"/>
                                        <p:tgtEl>
                                          <p:spTgt spid="1638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395"/>
                                        </p:tgtEl>
                                        <p:attrNameLst>
                                          <p:attrName>style.visibility</p:attrName>
                                        </p:attrNameLst>
                                      </p:cBhvr>
                                      <p:to>
                                        <p:strVal val="visible"/>
                                      </p:to>
                                    </p:set>
                                    <p:animEffect transition="in" filter="box(in)">
                                      <p:cBhvr>
                                        <p:cTn id="10" dur="500"/>
                                        <p:tgtEl>
                                          <p:spTgt spid="1639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388"/>
                                        </p:tgtEl>
                                        <p:attrNameLst>
                                          <p:attrName>style.visibility</p:attrName>
                                        </p:attrNameLst>
                                      </p:cBhvr>
                                      <p:to>
                                        <p:strVal val="visible"/>
                                      </p:to>
                                    </p:set>
                                    <p:animEffect transition="in" filter="blinds(horizontal)">
                                      <p:cBhvr>
                                        <p:cTn id="15" dur="500"/>
                                        <p:tgtEl>
                                          <p:spTgt spid="1638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6389"/>
                                        </p:tgtEl>
                                        <p:attrNameLst>
                                          <p:attrName>style.visibility</p:attrName>
                                        </p:attrNameLst>
                                      </p:cBhvr>
                                      <p:to>
                                        <p:strVal val="visible"/>
                                      </p:to>
                                    </p:set>
                                    <p:animEffect transition="in" filter="box(in)">
                                      <p:cBhvr>
                                        <p:cTn id="20" dur="500"/>
                                        <p:tgtEl>
                                          <p:spTgt spid="1638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90"/>
                                        </p:tgtEl>
                                        <p:attrNameLst>
                                          <p:attrName>style.visibility</p:attrName>
                                        </p:attrNameLst>
                                      </p:cBhvr>
                                      <p:to>
                                        <p:strVal val="visible"/>
                                      </p:to>
                                    </p:set>
                                    <p:anim calcmode="lin" valueType="num">
                                      <p:cBhvr additive="base">
                                        <p:cTn id="25" dur="500" fill="hold"/>
                                        <p:tgtEl>
                                          <p:spTgt spid="16390"/>
                                        </p:tgtEl>
                                        <p:attrNameLst>
                                          <p:attrName>ppt_x</p:attrName>
                                        </p:attrNameLst>
                                      </p:cBhvr>
                                      <p:tavLst>
                                        <p:tav tm="0">
                                          <p:val>
                                            <p:strVal val="#ppt_x"/>
                                          </p:val>
                                        </p:tav>
                                        <p:tav tm="100000">
                                          <p:val>
                                            <p:strVal val="#ppt_x"/>
                                          </p:val>
                                        </p:tav>
                                      </p:tavLst>
                                    </p:anim>
                                    <p:anim calcmode="lin" valueType="num">
                                      <p:cBhvr additive="base">
                                        <p:cTn id="26" dur="500" fill="hold"/>
                                        <p:tgtEl>
                                          <p:spTgt spid="163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P spid="16390" grpId="0"/>
      <p:bldP spid="163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Grp="1" noChangeArrowheads="1"/>
          </p:cNvSpPr>
          <p:nvPr>
            <p:ph type="title"/>
          </p:nvPr>
        </p:nvSpPr>
        <p:spPr/>
        <p:txBody>
          <a:bodyPr/>
          <a:lstStyle/>
          <a:p>
            <a:pPr eaLnBrk="1" hangingPunct="1"/>
            <a:endParaRPr lang="en-US" sz="4000" smtClean="0"/>
          </a:p>
        </p:txBody>
      </p:sp>
      <p:pic>
        <p:nvPicPr>
          <p:cNvPr id="8195" name="Picture 9" descr="de song Hong"/>
          <p:cNvPicPr>
            <a:picLocks noChangeAspect="1" noChangeArrowheads="1"/>
          </p:cNvPicPr>
          <p:nvPr/>
        </p:nvPicPr>
        <p:blipFill>
          <a:blip r:embed="rId2"/>
          <a:srcRect/>
          <a:stretch>
            <a:fillRect/>
          </a:stretch>
        </p:blipFill>
        <p:spPr bwMode="auto">
          <a:xfrm>
            <a:off x="304800" y="228600"/>
            <a:ext cx="4495800" cy="4876800"/>
          </a:xfrm>
          <a:prstGeom prst="rect">
            <a:avLst/>
          </a:prstGeom>
          <a:noFill/>
          <a:ln w="9525">
            <a:noFill/>
            <a:miter lim="800000"/>
            <a:headEnd/>
            <a:tailEnd/>
          </a:ln>
        </p:spPr>
      </p:pic>
      <p:pic>
        <p:nvPicPr>
          <p:cNvPr id="8196" name="Picture 10" descr="muong dan nuoc vao ruong"/>
          <p:cNvPicPr>
            <a:picLocks noChangeAspect="1" noChangeArrowheads="1"/>
          </p:cNvPicPr>
          <p:nvPr/>
        </p:nvPicPr>
        <p:blipFill>
          <a:blip r:embed="rId3"/>
          <a:srcRect/>
          <a:stretch>
            <a:fillRect/>
          </a:stretch>
        </p:blipFill>
        <p:spPr bwMode="auto">
          <a:xfrm>
            <a:off x="5105400" y="152400"/>
            <a:ext cx="3886200" cy="4876800"/>
          </a:xfrm>
          <a:prstGeom prst="rect">
            <a:avLst/>
          </a:prstGeom>
          <a:noFill/>
          <a:ln w="9525">
            <a:noFill/>
            <a:miter lim="800000"/>
            <a:headEnd/>
            <a:tailEnd/>
          </a:ln>
        </p:spPr>
      </p:pic>
      <p:sp>
        <p:nvSpPr>
          <p:cNvPr id="7179" name="Rectangle 11"/>
          <p:cNvSpPr>
            <a:spLocks noChangeArrowheads="1"/>
          </p:cNvSpPr>
          <p:nvPr/>
        </p:nvSpPr>
        <p:spPr bwMode="auto">
          <a:xfrm>
            <a:off x="381000" y="5410200"/>
            <a:ext cx="8382000" cy="369888"/>
          </a:xfrm>
          <a:prstGeom prst="rect">
            <a:avLst/>
          </a:prstGeom>
          <a:noFill/>
          <a:ln w="9525">
            <a:noFill/>
            <a:miter lim="800000"/>
            <a:headEnd/>
            <a:tailEnd/>
          </a:ln>
          <a:effectLst/>
        </p:spPr>
        <p:txBody>
          <a:bodyPr>
            <a:spAutoFit/>
          </a:bodyPr>
          <a:lstStyle/>
          <a:p>
            <a:r>
              <a:rPr lang="en-US" sz="1800"/>
              <a:t>3/Đê ở đồng bằng Bắc Bộ có tác dụng gì ?</a:t>
            </a:r>
          </a:p>
        </p:txBody>
      </p:sp>
      <p:sp>
        <p:nvSpPr>
          <p:cNvPr id="7180" name="Rectangle 12"/>
          <p:cNvSpPr>
            <a:spLocks noChangeArrowheads="1"/>
          </p:cNvSpPr>
          <p:nvPr/>
        </p:nvSpPr>
        <p:spPr bwMode="auto">
          <a:xfrm>
            <a:off x="228600" y="5943600"/>
            <a:ext cx="8610600" cy="369888"/>
          </a:xfrm>
          <a:prstGeom prst="rect">
            <a:avLst/>
          </a:prstGeom>
          <a:noFill/>
          <a:ln w="9525">
            <a:noFill/>
            <a:miter lim="800000"/>
            <a:headEnd/>
            <a:tailEnd/>
          </a:ln>
          <a:effectLst/>
        </p:spPr>
        <p:txBody>
          <a:bodyPr>
            <a:spAutoFit/>
          </a:bodyPr>
          <a:lstStyle/>
          <a:p>
            <a:r>
              <a:rPr lang="en-US" sz="1400">
                <a:solidFill>
                  <a:srgbClr val="FF0066"/>
                </a:solidFill>
              </a:rPr>
              <a:t>- </a:t>
            </a:r>
            <a:r>
              <a:rPr lang="en-US" sz="1800">
                <a:solidFill>
                  <a:srgbClr val="FF0066"/>
                </a:solidFill>
              </a:rPr>
              <a:t>Để ngăn lũ lụt, người dân ở đồng bằng Bắc Bộ đã đắp đê dọc hai bên bờ sông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box(in)">
                                      <p:cBhvr>
                                        <p:cTn id="7" dur="500"/>
                                        <p:tgtEl>
                                          <p:spTgt spid="7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180"/>
                                        </p:tgtEl>
                                        <p:attrNameLst>
                                          <p:attrName>style.visibility</p:attrName>
                                        </p:attrNameLst>
                                      </p:cBhvr>
                                      <p:to>
                                        <p:strVal val="visible"/>
                                      </p:to>
                                    </p:set>
                                    <p:animEffect transition="in" filter="diamond(in)">
                                      <p:cBhvr>
                                        <p:cTn id="12" dur="20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3886200" y="914400"/>
            <a:ext cx="1219200" cy="369888"/>
          </a:xfrm>
          <a:prstGeom prst="rect">
            <a:avLst/>
          </a:prstGeom>
          <a:noFill/>
          <a:ln w="9525">
            <a:noFill/>
            <a:miter lim="800000"/>
            <a:headEnd/>
            <a:tailEnd/>
          </a:ln>
          <a:effectLst/>
        </p:spPr>
        <p:txBody>
          <a:bodyPr>
            <a:spAutoFit/>
          </a:bodyPr>
          <a:lstStyle/>
          <a:p>
            <a:pPr>
              <a:spcBef>
                <a:spcPct val="50000"/>
              </a:spcBef>
            </a:pPr>
            <a:r>
              <a:rPr lang="en-US" sz="1800">
                <a:solidFill>
                  <a:schemeClr val="tx2"/>
                </a:solidFill>
              </a:rPr>
              <a:t>Địa lí</a:t>
            </a:r>
          </a:p>
        </p:txBody>
      </p:sp>
      <p:sp>
        <p:nvSpPr>
          <p:cNvPr id="9219" name="Text Box 4"/>
          <p:cNvSpPr txBox="1">
            <a:spLocks noChangeArrowheads="1"/>
          </p:cNvSpPr>
          <p:nvPr/>
        </p:nvSpPr>
        <p:spPr bwMode="auto">
          <a:xfrm>
            <a:off x="2819400" y="1347788"/>
            <a:ext cx="3311525" cy="461962"/>
          </a:xfrm>
          <a:prstGeom prst="rect">
            <a:avLst/>
          </a:prstGeom>
          <a:noFill/>
          <a:ln w="9525">
            <a:noFill/>
            <a:miter lim="800000"/>
            <a:headEnd/>
            <a:tailEnd/>
          </a:ln>
          <a:effectLst/>
        </p:spPr>
        <p:txBody>
          <a:bodyPr wrap="none">
            <a:spAutoFit/>
          </a:bodyPr>
          <a:lstStyle/>
          <a:p>
            <a:r>
              <a:rPr lang="en-US" sz="2400">
                <a:solidFill>
                  <a:srgbClr val="FF0066"/>
                </a:solidFill>
              </a:rPr>
              <a:t>ĐỒNG BẰNG BẮC BỘ</a:t>
            </a:r>
          </a:p>
        </p:txBody>
      </p:sp>
      <p:sp>
        <p:nvSpPr>
          <p:cNvPr id="17413" name="Text Box 5"/>
          <p:cNvSpPr txBox="1">
            <a:spLocks noChangeArrowheads="1"/>
          </p:cNvSpPr>
          <p:nvPr/>
        </p:nvSpPr>
        <p:spPr bwMode="auto">
          <a:xfrm>
            <a:off x="381000" y="2286000"/>
            <a:ext cx="8153400" cy="1200150"/>
          </a:xfrm>
          <a:prstGeom prst="rect">
            <a:avLst/>
          </a:prstGeom>
          <a:noFill/>
          <a:ln w="9525">
            <a:solidFill>
              <a:srgbClr val="D60093"/>
            </a:solidFill>
            <a:miter lim="800000"/>
            <a:headEnd/>
            <a:tailEnd/>
          </a:ln>
          <a:effectLst/>
        </p:spPr>
        <p:txBody>
          <a:bodyPr>
            <a:spAutoFit/>
          </a:bodyPr>
          <a:lstStyle/>
          <a:p>
            <a:pPr>
              <a:spcBef>
                <a:spcPct val="50000"/>
              </a:spcBef>
            </a:pPr>
            <a:r>
              <a:rPr lang="en-US" sz="1800">
                <a:solidFill>
                  <a:srgbClr val="0000FF"/>
                </a:solidFill>
              </a:rPr>
              <a:t>Đồng bằng Bắc Bộ có dạng hình tam giác, với đỉnh ở Việt Trì, cạnh </a:t>
            </a:r>
            <a:r>
              <a:rPr lang="en-US" sz="1800">
                <a:solidFill>
                  <a:srgbClr val="0066FF"/>
                </a:solidFill>
              </a:rPr>
              <a:t>đáy</a:t>
            </a:r>
            <a:r>
              <a:rPr lang="en-US" sz="1800">
                <a:solidFill>
                  <a:srgbClr val="0000FF"/>
                </a:solidFill>
              </a:rPr>
              <a:t> là đường bờ biển. Đây là đồng bằng châu thổ lớn thứ hai của nước ta, do sông Hồng và sông Thái Bình bồi đắp nên. Đồng bằng có bề mặt khá bằng phẳng, nhiều sông ngòi; ven sông có các đê để ngăn lũ.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checkerboard(across)">
                                      <p:cBhvr>
                                        <p:cTn id="7"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type="body" idx="1"/>
          </p:nvPr>
        </p:nvSpPr>
        <p:spPr/>
        <p:txBody>
          <a:bodyPr/>
          <a:lstStyle/>
          <a:p>
            <a:pPr eaLnBrk="1" hangingPunct="1"/>
            <a:endParaRPr lang="en-US" smtClean="0"/>
          </a:p>
        </p:txBody>
      </p:sp>
      <p:pic>
        <p:nvPicPr>
          <p:cNvPr id="10244" name="Picture 6" descr="Picture2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10245" name="WordArt 7"/>
          <p:cNvSpPr>
            <a:spLocks noChangeArrowheads="1" noChangeShapeType="1" noTextEdit="1"/>
          </p:cNvSpPr>
          <p:nvPr/>
        </p:nvSpPr>
        <p:spPr bwMode="auto">
          <a:xfrm>
            <a:off x="1905000" y="2514600"/>
            <a:ext cx="5334000" cy="1524000"/>
          </a:xfrm>
          <a:prstGeom prst="rect">
            <a:avLst/>
          </a:prstGeom>
        </p:spPr>
        <p:txBody>
          <a:bodyPr wrap="none" fromWordArt="1">
            <a:prstTxWarp prst="textDoubleWave1">
              <a:avLst>
                <a:gd name="adj1" fmla="val 6500"/>
                <a:gd name="adj2" fmla="val 0"/>
              </a:avLst>
            </a:prstTxWarp>
          </a:bodyPr>
          <a:lstStyle/>
          <a:p>
            <a:pPr algn="ctr"/>
            <a:r>
              <a:rPr lang="pt-BR" sz="3200" kern="10" spc="-320">
                <a:ln w="12700">
                  <a:solidFill>
                    <a:srgbClr val="000099"/>
                  </a:solidFill>
                  <a:round/>
                  <a:headEnd/>
                  <a:tailEnd/>
                </a:ln>
                <a:solidFill>
                  <a:srgbClr val="33CCFF"/>
                </a:solidFill>
                <a:latin typeface="Arial"/>
                <a:cs typeface="Arial"/>
              </a:rPr>
              <a:t>Chúc các em học tốt</a:t>
            </a:r>
            <a:endParaRPr lang="en-US" sz="3200" kern="10" spc="-320">
              <a:ln w="12700">
                <a:solidFill>
                  <a:srgbClr val="000099"/>
                </a:solidFill>
                <a:round/>
                <a:headEnd/>
                <a:tailEnd/>
              </a:ln>
              <a:solidFill>
                <a:srgbClr val="33CCFF"/>
              </a:solidFill>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TotalTime>
  <Words>416</Words>
  <Application>Microsoft Office PowerPoint</Application>
  <PresentationFormat>On-screen Show (4:3)</PresentationFormat>
  <Paragraphs>29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Default Design</vt:lpstr>
      <vt:lpstr>Slide 1</vt:lpstr>
      <vt:lpstr>Slide 2</vt:lpstr>
      <vt:lpstr>Slide 3</vt:lpstr>
      <vt:lpstr>Hoạt động 1:Tìm hiểu vị trí, hình dạng của đồng bằng Bắc Bộ</vt:lpstr>
      <vt:lpstr>Slide 5</vt:lpstr>
      <vt:lpstr>Slide 6</vt:lpstr>
      <vt:lpstr>Slide 7</vt:lpstr>
      <vt:lpstr>Slide 8</vt:lpstr>
      <vt:lpstr>Slide 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DANG</dc:creator>
  <cp:lastModifiedBy>CSTeam</cp:lastModifiedBy>
  <cp:revision>21</cp:revision>
  <dcterms:created xsi:type="dcterms:W3CDTF">2009-10-27T13:48:54Z</dcterms:created>
  <dcterms:modified xsi:type="dcterms:W3CDTF">2016-06-30T02:20:29Z</dcterms:modified>
</cp:coreProperties>
</file>